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30"/>
  </p:notesMasterIdLst>
  <p:sldIdLst>
    <p:sldId id="275" r:id="rId4"/>
    <p:sldId id="257" r:id="rId5"/>
    <p:sldId id="276" r:id="rId6"/>
    <p:sldId id="287" r:id="rId7"/>
    <p:sldId id="259" r:id="rId8"/>
    <p:sldId id="261" r:id="rId9"/>
    <p:sldId id="267" r:id="rId10"/>
    <p:sldId id="289" r:id="rId11"/>
    <p:sldId id="266" r:id="rId12"/>
    <p:sldId id="273" r:id="rId13"/>
    <p:sldId id="269" r:id="rId14"/>
    <p:sldId id="274" r:id="rId15"/>
    <p:sldId id="268" r:id="rId16"/>
    <p:sldId id="260" r:id="rId17"/>
    <p:sldId id="278" r:id="rId18"/>
    <p:sldId id="277" r:id="rId19"/>
    <p:sldId id="279" r:id="rId20"/>
    <p:sldId id="280" r:id="rId21"/>
    <p:sldId id="284" r:id="rId22"/>
    <p:sldId id="288" r:id="rId23"/>
    <p:sldId id="281" r:id="rId24"/>
    <p:sldId id="285" r:id="rId25"/>
    <p:sldId id="286" r:id="rId26"/>
    <p:sldId id="271" r:id="rId27"/>
    <p:sldId id="283" r:id="rId28"/>
    <p:sldId id="264" r:id="rId29"/>
  </p:sldIdLst>
  <p:sldSz cx="9144000" cy="5143500" type="screen16x9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ExtraBold" panose="020B0906030804020204" pitchFamily="34" charset="0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italic r:id="rId43"/>
    </p:embeddedFont>
    <p:embeddedFont>
      <p:font typeface="Oswald" panose="00000500000000000000" pitchFamily="2" charset="0"/>
      <p:regular r:id="rId44"/>
      <p:bold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>
        <p:scale>
          <a:sx n="100" d="100"/>
          <a:sy n="100" d="100"/>
        </p:scale>
        <p:origin x="119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Est.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283-4658-BD52-04642A045780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83-4658-BD52-04642A045780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283-4658-BD52-04642A0457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AWS</c:v>
                </c:pt>
                <c:pt idx="1">
                  <c:v>Azure</c:v>
                </c:pt>
                <c:pt idx="2">
                  <c:v>GCP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22</c:v>
                </c:pt>
                <c:pt idx="2">
                  <c:v>10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3-4658-BD52-04642A0457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5035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50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learning-microsoft-azure/9781098113315/" TargetMode="External"/><Relationship Id="rId7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cloud-native-infrastructure/978149209095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5.svg"/><Relationship Id="rId4" Type="http://schemas.openxmlformats.org/officeDocument/2006/relationships/diagramData" Target="../diagrams/data2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ructure.charlotte.edu/courses/2408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3xRicykyvnsxPYMs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215" y="2038834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Learning Microsoft Azure by Anderson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65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arning Microsoft Azure">
            <a:extLst>
              <a:ext uri="{FF2B5EF4-FFF2-40B4-BE49-F238E27FC236}">
                <a16:creationId xmlns:a16="http://schemas.microsoft.com/office/drawing/2014/main" id="{25F3D59D-1290-9379-B08E-D9DEAA4A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94" y="403529"/>
            <a:ext cx="1372471" cy="1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and the flu happen. If you’re sick, do not come to class. 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7CE-6463-DD63-E17C-5EC8441D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 don’t take late assignments.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They are due at 5:29pm on Canvas.</a:t>
            </a:r>
          </a:p>
        </p:txBody>
      </p:sp>
    </p:spTree>
    <p:extLst>
      <p:ext uri="{BB962C8B-B14F-4D97-AF65-F5344CB8AC3E}">
        <p14:creationId xmlns:p14="http://schemas.microsoft.com/office/powerpoint/2010/main" val="37774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F41B-697B-6D67-4933-9F6ACE73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C0E4-406A-C4DD-52E3-D87FF6E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class 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in-person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(unless I’m not in-person)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 only use Zoom when I’m traveling.</a:t>
            </a:r>
          </a:p>
        </p:txBody>
      </p:sp>
    </p:spTree>
    <p:extLst>
      <p:ext uri="{BB962C8B-B14F-4D97-AF65-F5344CB8AC3E}">
        <p14:creationId xmlns:p14="http://schemas.microsoft.com/office/powerpoint/2010/main" val="323794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1429-4F96-5032-1A4D-8C77E51F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DDC2-CBD1-2C4B-E0CE-4A1DC1CB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54000"/>
            <a:ext cx="798195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You’ll work in groups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(to keep costs down).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You’ll submit your own assignments, </a:t>
            </a:r>
            <a:r>
              <a:rPr lang="en-US" u="sng" dirty="0">
                <a:solidFill>
                  <a:schemeClr val="tx1"/>
                </a:solidFill>
              </a:rPr>
              <a:t>individually</a:t>
            </a:r>
            <a:r>
              <a:rPr lang="en-US" dirty="0">
                <a:solidFill>
                  <a:schemeClr val="tx1"/>
                </a:solidFill>
              </a:rPr>
              <a:t> on Canvas.</a:t>
            </a:r>
          </a:p>
        </p:txBody>
      </p:sp>
    </p:spTree>
    <p:extLst>
      <p:ext uri="{BB962C8B-B14F-4D97-AF65-F5344CB8AC3E}">
        <p14:creationId xmlns:p14="http://schemas.microsoft.com/office/powerpoint/2010/main" val="1444497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CB3-DB28-B25D-39C6-EB8F3FB2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84B9-1E0D-2EB6-78AA-AD25E1F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Roles and access controls will be a pain all semester.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Don’t yell at me. 😅</a:t>
            </a:r>
          </a:p>
        </p:txBody>
      </p:sp>
    </p:spTree>
    <p:extLst>
      <p:ext uri="{BB962C8B-B14F-4D97-AF65-F5344CB8AC3E}">
        <p14:creationId xmlns:p14="http://schemas.microsoft.com/office/powerpoint/2010/main" val="131007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0" y="1802550"/>
            <a:ext cx="7436100" cy="1538400"/>
          </a:xfrm>
        </p:spPr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106667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Owner,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103C6F9-3043-3651-F003-C9AA0415E340}"/>
              </a:ext>
            </a:extLst>
          </p:cNvPr>
          <p:cNvGrpSpPr/>
          <p:nvPr/>
        </p:nvGrpSpPr>
        <p:grpSpPr>
          <a:xfrm>
            <a:off x="1579946" y="157140"/>
            <a:ext cx="7296067" cy="4829220"/>
            <a:chOff x="208346" y="135783"/>
            <a:chExt cx="12542790" cy="830199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068C081-1BD3-0965-03E5-CC48850B6AC6}"/>
                </a:ext>
              </a:extLst>
            </p:cNvPr>
            <p:cNvGrpSpPr/>
            <p:nvPr/>
          </p:nvGrpSpPr>
          <p:grpSpPr>
            <a:xfrm>
              <a:off x="208346" y="135783"/>
              <a:ext cx="12542790" cy="3955978"/>
              <a:chOff x="3711758" y="7287860"/>
              <a:chExt cx="8546256" cy="2695477"/>
            </a:xfrm>
          </p:grpSpPr>
          <p:pic>
            <p:nvPicPr>
              <p:cNvPr id="65" name="Picture 64" descr="A colorful structure with many spheres&#10;&#10;Description automatically generated with medium confidence">
                <a:extLst>
                  <a:ext uri="{FF2B5EF4-FFF2-40B4-BE49-F238E27FC236}">
                    <a16:creationId xmlns:a16="http://schemas.microsoft.com/office/drawing/2014/main" id="{321434B9-4431-6D73-C41A-66E68C27B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54" t="15727" r="27046" b="17231"/>
              <a:stretch/>
            </p:blipFill>
            <p:spPr>
              <a:xfrm>
                <a:off x="10261464" y="7480619"/>
                <a:ext cx="1828800" cy="1810978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>
                <a:solidFill>
                  <a:sysClr val="window" lastClr="FFFFFF"/>
                </a:solidFill>
              </a:ln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E25147D-D86B-55A8-DC37-C996E5B895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19137" y="7467681"/>
                <a:ext cx="1857759" cy="1828800"/>
                <a:chOff x="5955779" y="264873"/>
                <a:chExt cx="2858449" cy="281389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EC9D301-764D-CDF0-BBB8-046BC10D407D}"/>
                    </a:ext>
                  </a:extLst>
                </p:cNvPr>
                <p:cNvSpPr/>
                <p:nvPr/>
              </p:nvSpPr>
              <p:spPr>
                <a:xfrm>
                  <a:off x="6000335" y="264873"/>
                  <a:ext cx="2813891" cy="281389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77" name="Picture 76" descr="A colorful structure with red blue and green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3C026E9-C0C1-67A7-6DEB-8E9ACA91E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5779" y="355296"/>
                  <a:ext cx="2858449" cy="2701293"/>
                </a:xfrm>
                <a:prstGeom prst="rect">
                  <a:avLst/>
                </a:prstGeom>
              </p:spPr>
            </p:pic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1BC0F-6A94-AC6B-E277-9773ABD39E9E}"/>
                  </a:ext>
                </a:extLst>
              </p:cNvPr>
              <p:cNvSpPr txBox="1"/>
              <p:nvPr/>
            </p:nvSpPr>
            <p:spPr>
              <a:xfrm>
                <a:off x="3819137" y="9335888"/>
                <a:ext cx="1857759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6B24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B.1.1.529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2841">
                        <a:lumMod val="25000"/>
                        <a:lumOff val="75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Prediction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2022)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1D4BB8-FCB3-85BF-055D-FB7E5E03A417}"/>
                  </a:ext>
                </a:extLst>
              </p:cNvPr>
              <p:cNvSpPr txBox="1"/>
              <p:nvPr/>
            </p:nvSpPr>
            <p:spPr>
              <a:xfrm>
                <a:off x="5916836" y="9335146"/>
                <a:ext cx="1828801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XBB.1.5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LY-CoV55 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2023)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7790C2-672E-360D-110C-31936A2AAFC2}"/>
                  </a:ext>
                </a:extLst>
              </p:cNvPr>
              <p:cNvSpPr txBox="1"/>
              <p:nvPr/>
            </p:nvSpPr>
            <p:spPr>
              <a:xfrm>
                <a:off x="7985577" y="9333528"/>
                <a:ext cx="188099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BA.2.86/JN.1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ACE2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(Yasa et al., 2024)</a:t>
                </a:r>
              </a:p>
            </p:txBody>
          </p:sp>
          <p:pic>
            <p:nvPicPr>
              <p:cNvPr id="70" name="Picture 69" descr="A green and yellow structure&#10;&#10;Description automatically generated">
                <a:extLst>
                  <a:ext uri="{FF2B5EF4-FFF2-40B4-BE49-F238E27FC236}">
                    <a16:creationId xmlns:a16="http://schemas.microsoft.com/office/drawing/2014/main" id="{7CAD35AC-E7F5-670E-F46F-0489E63E7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732" r="34204"/>
              <a:stretch/>
            </p:blipFill>
            <p:spPr>
              <a:xfrm>
                <a:off x="7988064" y="7474600"/>
                <a:ext cx="188099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71" name="Picture 70" descr="A close-up of a pink and white object&#10;&#10;Description automatically generated">
                <a:extLst>
                  <a:ext uri="{FF2B5EF4-FFF2-40B4-BE49-F238E27FC236}">
                    <a16:creationId xmlns:a16="http://schemas.microsoft.com/office/drawing/2014/main" id="{DF1FCB01-5368-9915-1B3D-393A8634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37" y="7474600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DEB0F6C-44BC-49D4-8260-E1FFEE458930}"/>
                  </a:ext>
                </a:extLst>
              </p:cNvPr>
              <p:cNvSpPr/>
              <p:nvPr/>
            </p:nvSpPr>
            <p:spPr>
              <a:xfrm>
                <a:off x="10261675" y="7474600"/>
                <a:ext cx="1828800" cy="1828800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064BD0-139B-1550-E407-BE696342C710}"/>
                  </a:ext>
                </a:extLst>
              </p:cNvPr>
              <p:cNvSpPr txBox="1"/>
              <p:nvPr/>
            </p:nvSpPr>
            <p:spPr>
              <a:xfrm>
                <a:off x="10261462" y="9340447"/>
                <a:ext cx="182880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WA1 N 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CXCL12</a:t>
                </a:r>
                <a:r>
                  <a:rPr kumimoji="0" lang="el-G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β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cytokine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Tomeszko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and Ford et al., 2024)</a:t>
                </a:r>
              </a:p>
            </p:txBody>
          </p:sp>
          <p:sp>
            <p:nvSpPr>
              <p:cNvPr id="74" name="Rectangle: Rounded Corners 59">
                <a:extLst>
                  <a:ext uri="{FF2B5EF4-FFF2-40B4-BE49-F238E27FC236}">
                    <a16:creationId xmlns:a16="http://schemas.microsoft.com/office/drawing/2014/main" id="{A8296F52-9FE2-C76F-C66A-A26D7FFE5A1C}"/>
                  </a:ext>
                </a:extLst>
              </p:cNvPr>
              <p:cNvSpPr/>
              <p:nvPr/>
            </p:nvSpPr>
            <p:spPr>
              <a:xfrm>
                <a:off x="3711758" y="7287860"/>
                <a:ext cx="8546256" cy="257419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5" name="Rectangle: Rounded Corners 58">
                <a:extLst>
                  <a:ext uri="{FF2B5EF4-FFF2-40B4-BE49-F238E27FC236}">
                    <a16:creationId xmlns:a16="http://schemas.microsoft.com/office/drawing/2014/main" id="{138A26AB-E368-AD1D-6714-700869804D67}"/>
                  </a:ext>
                </a:extLst>
              </p:cNvPr>
              <p:cNvSpPr/>
              <p:nvPr/>
            </p:nvSpPr>
            <p:spPr>
              <a:xfrm>
                <a:off x="7038477" y="9735248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SARS-CoV-2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4EE0BA-E23E-7C5D-4BAA-C108C30FD0A3}"/>
                </a:ext>
              </a:extLst>
            </p:cNvPr>
            <p:cNvGrpSpPr/>
            <p:nvPr/>
          </p:nvGrpSpPr>
          <p:grpSpPr>
            <a:xfrm>
              <a:off x="213216" y="4482411"/>
              <a:ext cx="9161424" cy="3955365"/>
              <a:chOff x="636222" y="3899777"/>
              <a:chExt cx="6242301" cy="269505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BC9C104-31FC-43FA-9BC0-D720547B52D8}"/>
                  </a:ext>
                </a:extLst>
              </p:cNvPr>
              <p:cNvSpPr/>
              <p:nvPr/>
            </p:nvSpPr>
            <p:spPr>
              <a:xfrm>
                <a:off x="491004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7375A96-6CFB-4447-49D3-744422DAD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385" t="15867" r="-6860" b="15902"/>
              <a:stretch>
                <a:fillRect/>
              </a:stretch>
            </p:blipFill>
            <p:spPr>
              <a:xfrm>
                <a:off x="492108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F771557-FCBD-B30D-CDCA-BAC515F5A45F}"/>
                  </a:ext>
                </a:extLst>
              </p:cNvPr>
              <p:cNvSpPr txBox="1"/>
              <p:nvPr/>
            </p:nvSpPr>
            <p:spPr>
              <a:xfrm>
                <a:off x="4910041" y="5934279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Anti-HA1 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Fv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Diffusion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(Santolla and Ford, 2025)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FA3408-9A25-4440-9850-CE9DE07FEC5F}"/>
                  </a:ext>
                </a:extLst>
              </p:cNvPr>
              <p:cNvSpPr txBox="1"/>
              <p:nvPr/>
            </p:nvSpPr>
            <p:spPr>
              <a:xfrm>
                <a:off x="772558" y="5934279"/>
                <a:ext cx="1828802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HA1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Binding Predictions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2025)</a:t>
                </a:r>
              </a:p>
            </p:txBody>
          </p:sp>
          <p:pic>
            <p:nvPicPr>
              <p:cNvPr id="83" name="Picture 82" descr="A close-up of several colorful molecules&#10;&#10;AI-generated content may be incorrect.">
                <a:extLst>
                  <a:ext uri="{FF2B5EF4-FFF2-40B4-BE49-F238E27FC236}">
                    <a16:creationId xmlns:a16="http://schemas.microsoft.com/office/drawing/2014/main" id="{B1130ABD-7E23-F6AE-DD8F-7AF11A58C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60" y="4045188"/>
                <a:ext cx="1828800" cy="1828800"/>
              </a:xfrm>
              <a:prstGeom prst="rect">
                <a:avLst/>
              </a:prstGeom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84" name="Picture 83" descr="A white and orange spirals&#10;&#10;AI-generated content may be incorrect.">
                <a:extLst>
                  <a:ext uri="{FF2B5EF4-FFF2-40B4-BE49-F238E27FC236}">
                    <a16:creationId xmlns:a16="http://schemas.microsoft.com/office/drawing/2014/main" id="{492FB4B7-B8D2-63C0-4C08-E86B9D315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00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2DE823-8F9C-F77D-5EA4-97F751C77195}"/>
                  </a:ext>
                </a:extLst>
              </p:cNvPr>
              <p:cNvSpPr txBox="1"/>
              <p:nvPr/>
            </p:nvSpPr>
            <p:spPr>
              <a:xfrm>
                <a:off x="2841299" y="5925837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PB2 Binding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Janies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et al., 2025)</a:t>
                </a:r>
              </a:p>
            </p:txBody>
          </p:sp>
          <p:sp>
            <p:nvSpPr>
              <p:cNvPr id="86" name="Rectangle: Rounded Corners 60">
                <a:extLst>
                  <a:ext uri="{FF2B5EF4-FFF2-40B4-BE49-F238E27FC236}">
                    <a16:creationId xmlns:a16="http://schemas.microsoft.com/office/drawing/2014/main" id="{02EA732A-CAB6-849B-D3F8-D2FF57B8C427}"/>
                  </a:ext>
                </a:extLst>
              </p:cNvPr>
              <p:cNvSpPr/>
              <p:nvPr/>
            </p:nvSpPr>
            <p:spPr>
              <a:xfrm>
                <a:off x="636222" y="3899777"/>
                <a:ext cx="6242301" cy="2573167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7" name="Rectangle: Rounded Corners 56">
                <a:extLst>
                  <a:ext uri="{FF2B5EF4-FFF2-40B4-BE49-F238E27FC236}">
                    <a16:creationId xmlns:a16="http://schemas.microsoft.com/office/drawing/2014/main" id="{99ABC4E9-AC16-EEE8-64EA-495B07B985D8}"/>
                  </a:ext>
                </a:extLst>
              </p:cNvPr>
              <p:cNvSpPr/>
              <p:nvPr/>
            </p:nvSpPr>
            <p:spPr>
              <a:xfrm>
                <a:off x="2930088" y="634674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Influenza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251E4BD-ECD8-EE60-219A-7DF6CCDB79C3}"/>
                </a:ext>
              </a:extLst>
            </p:cNvPr>
            <p:cNvGrpSpPr/>
            <p:nvPr/>
          </p:nvGrpSpPr>
          <p:grpSpPr>
            <a:xfrm>
              <a:off x="9574732" y="4482413"/>
              <a:ext cx="3176404" cy="3955363"/>
              <a:chOff x="10483118" y="2341318"/>
              <a:chExt cx="2164300" cy="269505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5FB62B9-E1AA-B41B-C342-9AFFE5915ACF}"/>
                  </a:ext>
                </a:extLst>
              </p:cNvPr>
              <p:cNvGrpSpPr/>
              <p:nvPr/>
            </p:nvGrpSpPr>
            <p:grpSpPr>
              <a:xfrm>
                <a:off x="10651098" y="2528057"/>
                <a:ext cx="1835746" cy="1834133"/>
                <a:chOff x="9342337" y="1258236"/>
                <a:chExt cx="1835746" cy="1834133"/>
              </a:xfrm>
            </p:grpSpPr>
            <p:pic>
              <p:nvPicPr>
                <p:cNvPr id="93" name="Picture 92" descr="Several white and grey objec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3BA078C-19D2-C519-327F-0992136D4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710" t="7206" r="38275" b="33759"/>
                <a:stretch/>
              </p:blipFill>
              <p:spPr>
                <a:xfrm>
                  <a:off x="9342337" y="1263569"/>
                  <a:ext cx="1835746" cy="182880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>
                  <a:solidFill>
                    <a:sysClr val="window" lastClr="FFFFFF"/>
                  </a:solidFill>
                </a:ln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65EAB61-278F-8505-CAAF-02899A08593B}"/>
                    </a:ext>
                  </a:extLst>
                </p:cNvPr>
                <p:cNvSpPr/>
                <p:nvPr/>
              </p:nvSpPr>
              <p:spPr>
                <a:xfrm>
                  <a:off x="9344016" y="1258236"/>
                  <a:ext cx="1828800" cy="18288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CBEF400-3279-64E2-D986-F17A80777014}"/>
                  </a:ext>
                </a:extLst>
              </p:cNvPr>
              <p:cNvSpPr txBox="1"/>
              <p:nvPr/>
            </p:nvSpPr>
            <p:spPr>
              <a:xfrm>
                <a:off x="10688919" y="4386984"/>
                <a:ext cx="1802707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P. falciparum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TCR-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CSP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MHC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Complex Analysis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(Dieng and Ford et al., 2023)</a:t>
                </a:r>
              </a:p>
            </p:txBody>
          </p:sp>
          <p:sp>
            <p:nvSpPr>
              <p:cNvPr id="91" name="Rectangle: Rounded Corners 62">
                <a:extLst>
                  <a:ext uri="{FF2B5EF4-FFF2-40B4-BE49-F238E27FC236}">
                    <a16:creationId xmlns:a16="http://schemas.microsoft.com/office/drawing/2014/main" id="{C9253C1A-7AD7-CA91-20B9-BFBFAC263663}"/>
                  </a:ext>
                </a:extLst>
              </p:cNvPr>
              <p:cNvSpPr/>
              <p:nvPr/>
            </p:nvSpPr>
            <p:spPr>
              <a:xfrm>
                <a:off x="10483118" y="2341318"/>
                <a:ext cx="2164300" cy="257316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57">
                <a:extLst>
                  <a:ext uri="{FF2B5EF4-FFF2-40B4-BE49-F238E27FC236}">
                    <a16:creationId xmlns:a16="http://schemas.microsoft.com/office/drawing/2014/main" id="{61D01A1E-7B0B-80A4-BFA2-FE08BEFBB816}"/>
                  </a:ext>
                </a:extLst>
              </p:cNvPr>
              <p:cNvSpPr/>
              <p:nvPr/>
            </p:nvSpPr>
            <p:spPr>
              <a:xfrm>
                <a:off x="10742974" y="478828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Malaria</a:t>
                </a:r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4383D25-774C-9BAF-F4B2-F6360C187206}"/>
              </a:ext>
            </a:extLst>
          </p:cNvPr>
          <p:cNvSpPr txBox="1"/>
          <p:nvPr/>
        </p:nvSpPr>
        <p:spPr>
          <a:xfrm rot="16200000">
            <a:off x="-1028062" y="2063919"/>
            <a:ext cx="3738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swald" panose="00000500000000000000" pitchFamily="2" charset="0"/>
              </a:rPr>
              <a:t>My Research</a:t>
            </a:r>
          </a:p>
        </p:txBody>
      </p:sp>
    </p:spTree>
    <p:extLst>
      <p:ext uri="{BB962C8B-B14F-4D97-AF65-F5344CB8AC3E}">
        <p14:creationId xmlns:p14="http://schemas.microsoft.com/office/powerpoint/2010/main" val="176750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You?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9" y="1602675"/>
            <a:ext cx="4781874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lang="en-US" sz="1600" dirty="0"/>
          </a:p>
          <a:p>
            <a:pPr marL="927100" lvl="1" indent="-342900">
              <a:buSzPts val="1600"/>
              <a:buFont typeface="+mj-lt"/>
              <a:buAutoNum type="arabicPeriod"/>
            </a:pPr>
            <a:r>
              <a:rPr lang="en-US" sz="1400" dirty="0"/>
              <a:t>For links to cloud resources, sample code, etc.</a:t>
            </a:r>
          </a:p>
          <a:p>
            <a:pPr marL="927100" lvl="1" indent="-342900">
              <a:buSzPts val="1600"/>
              <a:buFont typeface="+mj-lt"/>
              <a:buAutoNum type="arabicPeriod"/>
            </a:pPr>
            <a:r>
              <a:rPr lang="en-US" sz="1400" dirty="0"/>
              <a:t>To turn in Lab Assignments</a:t>
            </a:r>
          </a:p>
          <a:p>
            <a:pPr marL="584200" lvl="1" indent="0">
              <a:buSzPts val="1600"/>
              <a:buNone/>
            </a:pPr>
            <a:r>
              <a:rPr lang="en-US" sz="1400" dirty="0">
                <a:hlinkClick r:id="rId3"/>
              </a:rPr>
              <a:t>https://instructure.charlotte.edu/courses/240811</a:t>
            </a:r>
            <a:endParaRPr lang="en-US" sz="14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r>
              <a:rPr lang="en-US" sz="1600" dirty="0"/>
              <a:t>This helps me understand your skill level on various things and place you into groups.</a:t>
            </a:r>
          </a:p>
          <a:p>
            <a:pPr marL="127000" indent="0">
              <a:spcBef>
                <a:spcPts val="1600"/>
              </a:spcBef>
              <a:spcAft>
                <a:spcPts val="1200"/>
              </a:spcAft>
              <a:buSzPts val="1600"/>
              <a:buNone/>
            </a:pPr>
            <a:r>
              <a:rPr lang="en-US" sz="1600" dirty="0">
                <a:hlinkClick r:id="rId4"/>
              </a:rPr>
              <a:t>https://forms.gle/3xRicykyvnsxPYMs7</a:t>
            </a:r>
            <a:endParaRPr lang="en-US" sz="1600" dirty="0"/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endParaRPr lang="en-US" sz="1600" dirty="0"/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Geetha Marri, MBA, MCE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gmarri@charlotte.edu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9AC0D0-FB69-1743-8C18-108068D06412}"/>
              </a:ext>
            </a:extLst>
          </p:cNvPr>
          <p:cNvSpPr/>
          <p:nvPr/>
        </p:nvSpPr>
        <p:spPr>
          <a:xfrm>
            <a:off x="893850" y="1190625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&gt;90% of companies use the 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B583F-2ADB-C58D-F44C-5CC191BB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55875"/>
            <a:ext cx="8520600" cy="639600"/>
          </a:xfrm>
        </p:spPr>
        <p:txBody>
          <a:bodyPr/>
          <a:lstStyle/>
          <a:p>
            <a:r>
              <a:rPr lang="en-US" dirty="0"/>
              <a:t>Why this Class?   (Some Stats)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6BFAE-B1D6-49CA-731E-0F267EE66DA0}"/>
              </a:ext>
            </a:extLst>
          </p:cNvPr>
          <p:cNvSpPr/>
          <p:nvPr/>
        </p:nvSpPr>
        <p:spPr>
          <a:xfrm>
            <a:off x="893850" y="2476500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60% of orgs run &gt;1/2 of their workloads in the cloud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37A655B-D3A4-9634-338A-8EF5F2CF2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789279"/>
              </p:ext>
            </p:extLst>
          </p:nvPr>
        </p:nvGraphicFramePr>
        <p:xfrm>
          <a:off x="4238625" y="1081212"/>
          <a:ext cx="4268700" cy="3650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A6B281-C7B7-4AD7-8A13-E9991519F172}"/>
              </a:ext>
            </a:extLst>
          </p:cNvPr>
          <p:cNvSpPr/>
          <p:nvPr/>
        </p:nvSpPr>
        <p:spPr>
          <a:xfrm>
            <a:off x="893850" y="3712750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Cloud Skills =</a:t>
            </a:r>
          </a:p>
          <a:p>
            <a:pPr algn="ctr"/>
            <a:r>
              <a:rPr lang="en-US" sz="1800" dirty="0"/>
              <a:t>Good Paying Job$</a:t>
            </a:r>
          </a:p>
        </p:txBody>
      </p:sp>
    </p:spTree>
    <p:extLst>
      <p:ext uri="{BB962C8B-B14F-4D97-AF65-F5344CB8AC3E}">
        <p14:creationId xmlns:p14="http://schemas.microsoft.com/office/powerpoint/2010/main" val="212761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 / Azure OpenAI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" name="Picture 7" descr="A blue whale with a blue whale and a blue whale&#10;&#10;AI-generated content may be incorrect.">
            <a:extLst>
              <a:ext uri="{FF2B5EF4-FFF2-40B4-BE49-F238E27FC236}">
                <a16:creationId xmlns:a16="http://schemas.microsoft.com/office/drawing/2014/main" id="{3BE2034A-ED82-E57F-2CB5-C0671E0400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2090" y="3917992"/>
            <a:ext cx="868680" cy="6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1871</TotalTime>
  <Words>1171</Words>
  <Application>Microsoft Office PowerPoint</Application>
  <PresentationFormat>On-screen Show (16:9)</PresentationFormat>
  <Paragraphs>200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Oswald</vt:lpstr>
      <vt:lpstr>Arial</vt:lpstr>
      <vt:lpstr>Wingdings</vt:lpstr>
      <vt:lpstr>Open Sans</vt:lpstr>
      <vt:lpstr>Open Sans ExtraBold</vt:lpstr>
      <vt:lpstr>Segoe UI</vt:lpstr>
      <vt:lpstr>Raleway</vt:lpstr>
      <vt:lpstr>Open Sans Light</vt:lpstr>
      <vt:lpstr>Calibri</vt:lpstr>
      <vt:lpstr>Lato</vt:lpstr>
      <vt:lpstr>Swiss</vt:lpstr>
      <vt:lpstr>1_Office Theme</vt:lpstr>
      <vt:lpstr>2_Office Theme</vt:lpstr>
      <vt:lpstr>PowerPoint Presentation</vt:lpstr>
      <vt:lpstr>Overview</vt:lpstr>
      <vt:lpstr>About Me</vt:lpstr>
      <vt:lpstr>PowerPoint Presentation</vt:lpstr>
      <vt:lpstr>What About You?</vt:lpstr>
      <vt:lpstr>About this Course</vt:lpstr>
      <vt:lpstr>Who’s your TA??!?  Geetha Marri, MBA, MCE  Email: gmarri@charlotte.edu </vt:lpstr>
      <vt:lpstr>Why this Class?   (Some Stats)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I don’t take late assignments.  They are due at 5:29pm on Canvas.</vt:lpstr>
      <vt:lpstr>This class is in-person (unless I’m not in-person)  I only use Zoom when I’m traveling.</vt:lpstr>
      <vt:lpstr>Budget - Everyone’s Responsibility</vt:lpstr>
      <vt:lpstr>You’ll work in groups (to keep costs down).  You’ll submit your own assignments, individually on Canvas.</vt:lpstr>
      <vt:lpstr>Roles and access controls will be a pain all semester.  Don’t yell at me. 😅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54</cp:revision>
  <dcterms:created xsi:type="dcterms:W3CDTF">2019-01-02T02:35:54Z</dcterms:created>
  <dcterms:modified xsi:type="dcterms:W3CDTF">2025-08-20T20:57:29Z</dcterms:modified>
</cp:coreProperties>
</file>